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omments/comment1.xml" ContentType="application/vnd.openxmlformats-officedocument.presentationml.comments+xml"/>
  <Override PartName="/ppt/comments/comment2.xml" ContentType="application/vnd.openxmlformats-officedocument.presentationml.comments+xml"/>
  <Override PartName="/ppt/comments/comment3.xml" ContentType="application/vnd.openxmlformats-officedocument.presentationml.comments+xml"/>
  <Override PartName="/ppt/comments/comment4.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09" r:id="rId1"/>
  </p:sldMasterIdLst>
  <p:notesMasterIdLst>
    <p:notesMasterId r:id="rId10"/>
  </p:notesMasterIdLst>
  <p:sldIdLst>
    <p:sldId id="269" r:id="rId2"/>
    <p:sldId id="261" r:id="rId3"/>
    <p:sldId id="268" r:id="rId4"/>
    <p:sldId id="256" r:id="rId5"/>
    <p:sldId id="263" r:id="rId6"/>
    <p:sldId id="270" r:id="rId7"/>
    <p:sldId id="266" r:id="rId8"/>
    <p:sldId id="267"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Noor Ahmed" initials="NA" lastIdx="17" clrIdx="0">
    <p:extLst>
      <p:ext uri="{19B8F6BF-5375-455C-9EA6-DF929625EA0E}">
        <p15:presenceInfo xmlns:p15="http://schemas.microsoft.com/office/powerpoint/2012/main" userId="36e7861f074c9af8"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60" autoAdjust="0"/>
    <p:restoredTop sz="94660"/>
  </p:normalViewPr>
  <p:slideViewPr>
    <p:cSldViewPr>
      <p:cViewPr varScale="1">
        <p:scale>
          <a:sx n="67" d="100"/>
          <a:sy n="67" d="100"/>
        </p:scale>
        <p:origin x="1044"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4-07-17T05:43:27.055" idx="10">
    <p:pos x="15" y="1795"/>
    <p:text>I have seen some teams bring on amazing players out of the blue for the second day that were previously not on the roster. A lot of teams had an issue with this and felt it was unfair. I think roster should be locked down prior to the first game, or maybe allow modification through the first day of the tournament.</p:text>
    <p:extLst mod="1">
      <p:ext uri="{C676402C-5697-4E1C-873F-D02D1690AC5C}">
        <p15:threadingInfo xmlns:p15="http://schemas.microsoft.com/office/powerpoint/2012/main" timeZoneBias="420"/>
      </p:ext>
    </p:extLst>
  </p:cm>
  <p:cm authorId="1" dt="2014-07-17T05:46:53.847" idx="12">
    <p:pos x="7" y="2180"/>
    <p:text>Br. Dawar, please add a a date for this. Also, please plan to purchase extra t-shirts in for teams created on the day of the tournament.</p:text>
    <p:extLst mod="1">
      <p:ext uri="{C676402C-5697-4E1C-873F-D02D1690AC5C}">
        <p15:threadingInfo xmlns:p15="http://schemas.microsoft.com/office/powerpoint/2012/main" timeZoneBias="4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1" dt="2014-07-17T05:09:23.948" idx="5">
    <p:pos x="-27" y="1840"/>
    <p:text>11 year old kids, etc. can probably play up to U14 no problem. But I would not want them to play U16, U19, U30 and above 30, without approval because they can be at higher risk for injury playing with older kids and adults.The chairman/commitee decision and parental decision should be documented on a form that they acknowledge they are allowing their younger player to play in a much older division.</p:text>
    <p:extLst mod="1">
      <p:ext uri="{C676402C-5697-4E1C-873F-D02D1690AC5C}">
        <p15:threadingInfo xmlns:p15="http://schemas.microsoft.com/office/powerpoint/2012/main" timeZoneBias="420"/>
      </p:ext>
    </p:extLst>
  </p:cm>
  <p:cm authorId="1" dt="2014-07-17T05:42:24.470" idx="9">
    <p:pos x="-29" y="2324"/>
    <p:text>This may open up room for getting sued if a player gets injured. I have seen such things occur in the past, even in Muslim organized events. I strongly recommend keeping this a requirement and communicating this to all coaches. Shin guards are cheap and that way we are covered and don't have any liability or openness for saying we didn't take proper safety precautions for players. What does the FIFA rule book say about this? I'm not sure we we want to make exception for above 30. The only problem I see for that, is that if younger players, for example an 11 year old, is playing above 30, there may be possiblity of injury if they don't wear shin guards.</p:text>
    <p:extLst mod="1">
      <p:ext uri="{C676402C-5697-4E1C-873F-D02D1690AC5C}">
        <p15:threadingInfo xmlns:p15="http://schemas.microsoft.com/office/powerpoint/2012/main" timeZoneBias="4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1" dt="2014-07-17T06:16:42.447" idx="15">
    <p:pos x="32" y="2804"/>
    <p:text>Offside law should not have options. What if one team plays without offsides and scored 10 goals, whereas another plays with offsides and only scored 3. It will be unfair. Either we keep offsides or don't keep it. Also, do we need to hold a referee training session? Most people volunteering for Refs, are already Refs. I doubt inexperienced people are volunteering for this.</p:text>
    <p:extLst mod="1">
      <p:ext uri="{C676402C-5697-4E1C-873F-D02D1690AC5C}">
        <p15:threadingInfo xmlns:p15="http://schemas.microsoft.com/office/powerpoint/2012/main" timeZoneBias="420"/>
      </p:ext>
    </p:extLst>
  </p:cm>
</p:cmLst>
</file>

<file path=ppt/comments/comment4.xml><?xml version="1.0" encoding="utf-8"?>
<p:cmLst xmlns:a="http://schemas.openxmlformats.org/drawingml/2006/main" xmlns:r="http://schemas.openxmlformats.org/officeDocument/2006/relationships" xmlns:p="http://schemas.openxmlformats.org/presentationml/2006/main">
  <p:cm authorId="1" dt="2014-07-17T06:47:37.229" idx="17">
    <p:pos x="2357" y="363"/>
    <p:text>Brother Dawar is welcome to populate this section with any other  questions he's been getting asked that we haven't covered already.</p:text>
    <p:extLst mod="1">
      <p:ext uri="{C676402C-5697-4E1C-873F-D02D1690AC5C}">
        <p15:threadingInfo xmlns:p15="http://schemas.microsoft.com/office/powerpoint/2012/main" timeZoneBias="42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DDC810-F38D-4C54-8F9C-D70CBB40399D}" type="datetimeFigureOut">
              <a:rPr lang="en-US" smtClean="0"/>
              <a:pPr/>
              <a:t>12/15/2017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830790-8B16-42CD-B544-FA6A8832B8D8}" type="slidenum">
              <a:rPr lang="en-US" smtClean="0"/>
              <a:pPr/>
              <a:t>‹#›</a:t>
            </a:fld>
            <a:endParaRPr lang="en-US"/>
          </a:p>
        </p:txBody>
      </p:sp>
    </p:spTree>
    <p:extLst>
      <p:ext uri="{BB962C8B-B14F-4D97-AF65-F5344CB8AC3E}">
        <p14:creationId xmlns:p14="http://schemas.microsoft.com/office/powerpoint/2010/main" val="279930763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D830790-8B16-42CD-B544-FA6A8832B8D8}" type="slidenum">
              <a:rPr lang="en-US" smtClean="0"/>
              <a:pPr/>
              <a:t>2</a:t>
            </a:fld>
            <a:endParaRPr lang="en-US"/>
          </a:p>
        </p:txBody>
      </p:sp>
    </p:spTree>
    <p:extLst>
      <p:ext uri="{BB962C8B-B14F-4D97-AF65-F5344CB8AC3E}">
        <p14:creationId xmlns:p14="http://schemas.microsoft.com/office/powerpoint/2010/main" val="266694252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ctrTitle"/>
          </p:nvPr>
        </p:nvSpPr>
        <p:spPr>
          <a:xfrm>
            <a:off x="914400" y="1803405"/>
            <a:ext cx="73152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914400" y="3632201"/>
            <a:ext cx="73152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5932170" y="4323845"/>
            <a:ext cx="2297429" cy="365125"/>
          </a:xfrm>
        </p:spPr>
        <p:txBody>
          <a:bodyPr/>
          <a:lstStyle/>
          <a:p>
            <a:fld id="{7A9A9848-124B-453A-8B33-7AAF324FC16F}" type="datetimeFigureOut">
              <a:rPr lang="en-US" smtClean="0"/>
              <a:pPr/>
              <a:t>12/15/2017</a:t>
            </a:fld>
            <a:endParaRPr lang="en-US"/>
          </a:p>
        </p:txBody>
      </p:sp>
      <p:sp>
        <p:nvSpPr>
          <p:cNvPr id="5" name="Footer Placeholder 4"/>
          <p:cNvSpPr>
            <a:spLocks noGrp="1"/>
          </p:cNvSpPr>
          <p:nvPr>
            <p:ph type="ftr" sz="quarter" idx="11"/>
          </p:nvPr>
        </p:nvSpPr>
        <p:spPr>
          <a:xfrm>
            <a:off x="914400" y="4323846"/>
            <a:ext cx="4880610" cy="365125"/>
          </a:xfrm>
        </p:spPr>
        <p:txBody>
          <a:bodyPr/>
          <a:lstStyle/>
          <a:p>
            <a:endParaRPr lang="en-US"/>
          </a:p>
        </p:txBody>
      </p:sp>
      <p:sp>
        <p:nvSpPr>
          <p:cNvPr id="6" name="Slide Number Placeholder 5"/>
          <p:cNvSpPr>
            <a:spLocks noGrp="1"/>
          </p:cNvSpPr>
          <p:nvPr>
            <p:ph type="sldNum" sz="quarter" idx="12"/>
          </p:nvPr>
        </p:nvSpPr>
        <p:spPr>
          <a:xfrm>
            <a:off x="6057900" y="1430867"/>
            <a:ext cx="2171700" cy="365125"/>
          </a:xfrm>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28358047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55" y="4697361"/>
            <a:ext cx="7956482"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94355" y="977035"/>
            <a:ext cx="7950260" cy="3406972"/>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5516716"/>
            <a:ext cx="7955280" cy="746924"/>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16102742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3"/>
            <a:ext cx="795528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800" y="3649134"/>
            <a:ext cx="7772400" cy="1330852"/>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7A9A9848-124B-453A-8B33-7AAF324FC16F}" type="datetimeFigureOut">
              <a:rPr lang="en-US" smtClean="0"/>
              <a:pPr/>
              <a:t>12/15/2017</a:t>
            </a:fld>
            <a:endParaRPr lang="en-US"/>
          </a:p>
        </p:txBody>
      </p:sp>
      <p:sp>
        <p:nvSpPr>
          <p:cNvPr id="6" name="Footer Placeholder 5"/>
          <p:cNvSpPr>
            <a:spLocks noGrp="1"/>
          </p:cNvSpPr>
          <p:nvPr>
            <p:ph type="ftr" sz="quarter" idx="11"/>
          </p:nvPr>
        </p:nvSpPr>
        <p:spPr>
          <a:xfrm>
            <a:off x="594360" y="381001"/>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199429577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5" name="Picture 14"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768351" y="753534"/>
            <a:ext cx="7613650" cy="2756234"/>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977899" y="3509768"/>
            <a:ext cx="7194552"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685800" y="4174597"/>
            <a:ext cx="7778752" cy="821265"/>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81001"/>
            <a:ext cx="2183130" cy="365125"/>
          </a:xfrm>
        </p:spPr>
        <p:txBody>
          <a:bodyPr/>
          <a:lstStyle>
            <a:lvl1pPr algn="r">
              <a:defRPr/>
            </a:lvl1pPr>
          </a:lstStyle>
          <a:p>
            <a:fld id="{7A9A9848-124B-453A-8B33-7AAF324FC16F}" type="datetimeFigureOut">
              <a:rPr lang="en-US" smtClean="0"/>
              <a:pPr/>
              <a:t>12/15/2017</a:t>
            </a:fld>
            <a:endParaRPr lang="en-US"/>
          </a:p>
        </p:txBody>
      </p:sp>
      <p:sp>
        <p:nvSpPr>
          <p:cNvPr id="6" name="Footer Placeholder 5"/>
          <p:cNvSpPr>
            <a:spLocks noGrp="1"/>
          </p:cNvSpPr>
          <p:nvPr>
            <p:ph type="ftr" sz="quarter" idx="11"/>
          </p:nvPr>
        </p:nvSpPr>
        <p:spPr>
          <a:xfrm>
            <a:off x="594360" y="379438"/>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5DAFEE13-4836-471F-898B-861973536DC0}" type="slidenum">
              <a:rPr lang="en-US" smtClean="0"/>
              <a:pPr/>
              <a:t>‹#›</a:t>
            </a:fld>
            <a:endParaRPr lang="en-US"/>
          </a:p>
        </p:txBody>
      </p:sp>
      <p:sp>
        <p:nvSpPr>
          <p:cNvPr id="13" name="TextBox 12"/>
          <p:cNvSpPr txBox="1"/>
          <p:nvPr/>
        </p:nvSpPr>
        <p:spPr>
          <a:xfrm>
            <a:off x="231458" y="80772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8146733" y="3021330"/>
            <a:ext cx="4572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21995912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685800" y="1124702"/>
            <a:ext cx="7774782"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685792" y="3648316"/>
            <a:ext cx="7773608"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5562176" y="378884"/>
            <a:ext cx="2183130" cy="365125"/>
          </a:xfrm>
        </p:spPr>
        <p:txBody>
          <a:bodyPr/>
          <a:lstStyle>
            <a:lvl1pPr algn="r">
              <a:defRPr/>
            </a:lvl1pPr>
          </a:lstStyle>
          <a:p>
            <a:fld id="{7A9A9848-124B-453A-8B33-7AAF324FC16F}" type="datetimeFigureOut">
              <a:rPr lang="en-US" smtClean="0"/>
              <a:pPr/>
              <a:t>12/15/2017</a:t>
            </a:fld>
            <a:endParaRPr lang="en-US"/>
          </a:p>
        </p:txBody>
      </p:sp>
      <p:sp>
        <p:nvSpPr>
          <p:cNvPr id="6" name="Footer Placeholder 5"/>
          <p:cNvSpPr>
            <a:spLocks noGrp="1"/>
          </p:cNvSpPr>
          <p:nvPr>
            <p:ph type="ftr" sz="quarter" idx="11"/>
          </p:nvPr>
        </p:nvSpPr>
        <p:spPr>
          <a:xfrm>
            <a:off x="594360" y="378884"/>
            <a:ext cx="4830656" cy="365125"/>
          </a:xfrm>
        </p:spPr>
        <p:txBody>
          <a:bodyPr/>
          <a:lstStyle/>
          <a:p>
            <a:endParaRPr lang="en-US"/>
          </a:p>
        </p:txBody>
      </p:sp>
      <p:sp>
        <p:nvSpPr>
          <p:cNvPr id="7" name="Slide Number Placeholder 6"/>
          <p:cNvSpPr>
            <a:spLocks noGrp="1"/>
          </p:cNvSpPr>
          <p:nvPr>
            <p:ph type="sldNum" sz="quarter" idx="12"/>
          </p:nvPr>
        </p:nvSpPr>
        <p:spPr>
          <a:xfrm>
            <a:off x="7882466" y="381001"/>
            <a:ext cx="667174" cy="365125"/>
          </a:xfrm>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32807605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171701" y="762000"/>
            <a:ext cx="637793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594361" y="2202080"/>
            <a:ext cx="2560320"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59436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3302237" y="2201333"/>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3300781" y="2904068"/>
            <a:ext cx="2560320" cy="335957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5989319" y="2192866"/>
            <a:ext cx="2560320"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5989320" y="2904564"/>
            <a:ext cx="2560320" cy="335907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39523748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171702" y="762000"/>
            <a:ext cx="6381984"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594360"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594360" y="2331720"/>
            <a:ext cx="2560320" cy="15073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594360" y="4796103"/>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3291873"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3291872" y="2331720"/>
            <a:ext cx="2560320" cy="1509862"/>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290858" y="4796102"/>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5993365" y="4113340"/>
            <a:ext cx="2560320"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5993364" y="2331721"/>
            <a:ext cx="2560320" cy="1508919"/>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93272" y="4796100"/>
            <a:ext cx="2560320" cy="1467537"/>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36987454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2194560"/>
            <a:ext cx="7955280" cy="406908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24153087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Vertical Title 1"/>
          <p:cNvSpPr>
            <a:spLocks noGrp="1"/>
          </p:cNvSpPr>
          <p:nvPr>
            <p:ph type="title" orient="vert"/>
          </p:nvPr>
        </p:nvSpPr>
        <p:spPr>
          <a:xfrm>
            <a:off x="7006590" y="747183"/>
            <a:ext cx="1543050" cy="4248675"/>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94360" y="746126"/>
            <a:ext cx="6278035" cy="424973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A9A9848-124B-453A-8B33-7AAF324FC16F}" type="datetimeFigureOut">
              <a:rPr lang="en-US" smtClean="0"/>
              <a:pPr/>
              <a:t>12/15/2017</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4" cy="365125"/>
          </a:xfrm>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31237681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22211681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3-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995862"/>
            <a:ext cx="9144000" cy="1862138"/>
          </a:xfrm>
          <a:prstGeom prst="rect">
            <a:avLst/>
          </a:prstGeom>
        </p:spPr>
      </p:pic>
      <p:sp>
        <p:nvSpPr>
          <p:cNvPr id="2" name="Title 1"/>
          <p:cNvSpPr>
            <a:spLocks noGrp="1"/>
          </p:cNvSpPr>
          <p:nvPr>
            <p:ph type="title"/>
          </p:nvPr>
        </p:nvSpPr>
        <p:spPr>
          <a:xfrm>
            <a:off x="594360" y="753534"/>
            <a:ext cx="7955280"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594360" y="3641726"/>
            <a:ext cx="7955281" cy="1354134"/>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5562176" y="381001"/>
            <a:ext cx="2183130" cy="365125"/>
          </a:xfrm>
        </p:spPr>
        <p:txBody>
          <a:bodyPr/>
          <a:lstStyle>
            <a:lvl1pPr algn="r">
              <a:defRPr/>
            </a:lvl1pPr>
          </a:lstStyle>
          <a:p>
            <a:fld id="{7A9A9848-124B-453A-8B33-7AAF324FC16F}" type="datetimeFigureOut">
              <a:rPr lang="en-US" smtClean="0"/>
              <a:pPr/>
              <a:t>12/15/2017</a:t>
            </a:fld>
            <a:endParaRPr lang="en-US"/>
          </a:p>
        </p:txBody>
      </p:sp>
      <p:sp>
        <p:nvSpPr>
          <p:cNvPr id="5" name="Footer Placeholder 4"/>
          <p:cNvSpPr>
            <a:spLocks noGrp="1"/>
          </p:cNvSpPr>
          <p:nvPr>
            <p:ph type="ftr" sz="quarter" idx="11"/>
          </p:nvPr>
        </p:nvSpPr>
        <p:spPr>
          <a:xfrm>
            <a:off x="594360" y="381001"/>
            <a:ext cx="4830656" cy="365125"/>
          </a:xfrm>
        </p:spPr>
        <p:txBody>
          <a:bodyPr/>
          <a:lstStyle/>
          <a:p>
            <a:endParaRPr lang="en-US"/>
          </a:p>
        </p:txBody>
      </p:sp>
      <p:sp>
        <p:nvSpPr>
          <p:cNvPr id="6" name="Slide Number Placeholder 5"/>
          <p:cNvSpPr>
            <a:spLocks noGrp="1"/>
          </p:cNvSpPr>
          <p:nvPr>
            <p:ph type="sldNum" sz="quarter" idx="12"/>
          </p:nvPr>
        </p:nvSpPr>
        <p:spPr>
          <a:xfrm>
            <a:off x="7882466" y="381001"/>
            <a:ext cx="667173" cy="365125"/>
          </a:xfrm>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36210649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94360" y="2194560"/>
            <a:ext cx="3910579"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2099" y="2194560"/>
            <a:ext cx="3907540" cy="40690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48558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171700" y="762000"/>
            <a:ext cx="637794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821279" y="2183802"/>
            <a:ext cx="3683659"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94359" y="3132667"/>
            <a:ext cx="3910579"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869018" y="2183802"/>
            <a:ext cx="368062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2098" y="3132667"/>
            <a:ext cx="3907541" cy="31309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2744348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34245048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411183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30861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3886200" y="746760"/>
            <a:ext cx="4663440" cy="5516880"/>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4360" y="3124200"/>
            <a:ext cx="308610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36608301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4360" y="1524000"/>
            <a:ext cx="407573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877524" y="751242"/>
            <a:ext cx="3674234" cy="5512398"/>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594360" y="3124200"/>
            <a:ext cx="4075730" cy="3139440"/>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A9A9848-124B-453A-8B33-7AAF324FC16F}" type="datetimeFigureOut">
              <a:rPr lang="en-US" smtClean="0"/>
              <a:pPr/>
              <a:t>12/15/2017</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DAFEE13-4836-471F-898B-861973536DC0}" type="slidenum">
              <a:rPr lang="en-US" smtClean="0"/>
              <a:pPr/>
              <a:t>‹#›</a:t>
            </a:fld>
            <a:endParaRPr lang="en-US"/>
          </a:p>
        </p:txBody>
      </p:sp>
    </p:spTree>
    <p:extLst>
      <p:ext uri="{BB962C8B-B14F-4D97-AF65-F5344CB8AC3E}">
        <p14:creationId xmlns:p14="http://schemas.microsoft.com/office/powerpoint/2010/main" val="26235573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C3-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9144000" cy="1081088"/>
          </a:xfrm>
          <a:prstGeom prst="rect">
            <a:avLst/>
          </a:prstGeom>
        </p:spPr>
      </p:pic>
      <p:sp>
        <p:nvSpPr>
          <p:cNvPr id="2" name="Title Placeholder 1"/>
          <p:cNvSpPr>
            <a:spLocks noGrp="1"/>
          </p:cNvSpPr>
          <p:nvPr>
            <p:ph type="title"/>
          </p:nvPr>
        </p:nvSpPr>
        <p:spPr>
          <a:xfrm>
            <a:off x="2171700" y="764373"/>
            <a:ext cx="637794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94360" y="2194560"/>
            <a:ext cx="7955280" cy="406908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412230" y="6356351"/>
            <a:ext cx="213741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7A9A9848-124B-453A-8B33-7AAF324FC16F}" type="datetimeFigureOut">
              <a:rPr lang="en-US" smtClean="0"/>
              <a:pPr/>
              <a:t>12/15/2017</a:t>
            </a:fld>
            <a:endParaRPr lang="en-US"/>
          </a:p>
        </p:txBody>
      </p:sp>
      <p:sp>
        <p:nvSpPr>
          <p:cNvPr id="5" name="Footer Placeholder 4"/>
          <p:cNvSpPr>
            <a:spLocks noGrp="1"/>
          </p:cNvSpPr>
          <p:nvPr>
            <p:ph type="ftr" sz="quarter" idx="3"/>
          </p:nvPr>
        </p:nvSpPr>
        <p:spPr>
          <a:xfrm>
            <a:off x="594360" y="6355846"/>
            <a:ext cx="568071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72250" y="381001"/>
            <a:ext cx="197739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DAFEE13-4836-471F-898B-861973536DC0}" type="slidenum">
              <a:rPr lang="en-US" smtClean="0"/>
              <a:pPr/>
              <a:t>‹#›</a:t>
            </a:fld>
            <a:endParaRPr lang="en-US"/>
          </a:p>
        </p:txBody>
      </p:sp>
    </p:spTree>
    <p:extLst>
      <p:ext uri="{BB962C8B-B14F-4D97-AF65-F5344CB8AC3E}">
        <p14:creationId xmlns:p14="http://schemas.microsoft.com/office/powerpoint/2010/main" val="3448002547"/>
      </p:ext>
    </p:extLst>
  </p:cSld>
  <p:clrMap bg1="lt1" tx1="dk1" bg2="lt2" tx2="dk2" accent1="accent1" accent2="accent2" accent3="accent3" accent4="accent4" accent5="accent5" accent6="accent6" hlink="hlink" folHlink="folHlink"/>
  <p:sldLayoutIdLst>
    <p:sldLayoutId id="2147484310" r:id="rId1"/>
    <p:sldLayoutId id="2147484311" r:id="rId2"/>
    <p:sldLayoutId id="2147484312" r:id="rId3"/>
    <p:sldLayoutId id="2147484313" r:id="rId4"/>
    <p:sldLayoutId id="2147484314" r:id="rId5"/>
    <p:sldLayoutId id="2147484315" r:id="rId6"/>
    <p:sldLayoutId id="2147484316" r:id="rId7"/>
    <p:sldLayoutId id="2147484317" r:id="rId8"/>
    <p:sldLayoutId id="2147484318" r:id="rId9"/>
    <p:sldLayoutId id="2147484319" r:id="rId10"/>
    <p:sldLayoutId id="2147484320" r:id="rId11"/>
    <p:sldLayoutId id="2147484321" r:id="rId12"/>
    <p:sldLayoutId id="2147484322" r:id="rId13"/>
    <p:sldLayoutId id="2147484323" r:id="rId14"/>
    <p:sldLayoutId id="2147484324" r:id="rId15"/>
    <p:sldLayoutId id="2147484325" r:id="rId16"/>
    <p:sldLayoutId id="2147484326"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comments" Target="../comments/comment1.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4.xml"/><Relationship Id="rId2" Type="http://schemas.openxmlformats.org/officeDocument/2006/relationships/image" Target="../media/image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ctrTitle"/>
          </p:nvPr>
        </p:nvSpPr>
        <p:spPr>
          <a:xfrm>
            <a:off x="0" y="1803405"/>
            <a:ext cx="9144000" cy="1825096"/>
          </a:xfrm>
        </p:spPr>
        <p:txBody>
          <a:bodyPr>
            <a:normAutofit/>
          </a:bodyPr>
          <a:lstStyle/>
          <a:p>
            <a:pPr algn="ctr"/>
            <a:r>
              <a:rPr lang="en-US" dirty="0" smtClean="0"/>
              <a:t>Joint Masjid Soccer Tournament Rules</a:t>
            </a:r>
            <a:endParaRPr lang="en-US" dirty="0"/>
          </a:p>
        </p:txBody>
      </p:sp>
      <p:sp>
        <p:nvSpPr>
          <p:cNvPr id="7" name="Title 3"/>
          <p:cNvSpPr>
            <a:spLocks noGrp="1"/>
          </p:cNvSpPr>
          <p:nvPr>
            <p:ph type="subTitle" idx="1"/>
          </p:nvPr>
        </p:nvSpPr>
        <p:spPr/>
        <p:txBody>
          <a:bodyPr>
            <a:normAutofit fontScale="97500"/>
          </a:bodyPr>
          <a:lstStyle/>
          <a:p>
            <a:pPr algn="ctr"/>
            <a:r>
              <a:rPr lang="en-US" dirty="0" smtClean="0"/>
              <a:t>9 </a:t>
            </a:r>
            <a:r>
              <a:rPr lang="en-US" dirty="0"/>
              <a:t>vs. </a:t>
            </a:r>
            <a:r>
              <a:rPr lang="en-US" dirty="0" smtClean="0"/>
              <a:t>9 </a:t>
            </a:r>
            <a:r>
              <a:rPr lang="en-US" dirty="0"/>
              <a:t>Soccer Tournament Basic Laws and </a:t>
            </a:r>
            <a:r>
              <a:rPr lang="en-US" dirty="0" smtClean="0"/>
              <a:t>Regulations</a:t>
            </a:r>
            <a:endParaRPr lang="en-US" dirty="0"/>
          </a:p>
        </p:txBody>
      </p:sp>
      <p:pic>
        <p:nvPicPr>
          <p:cNvPr id="1026" name="Picture 2" descr="http://galleryplus.ebayimg.com/ws/web/201000294325_1_0_1/1000x10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514600" y="4724400"/>
            <a:ext cx="1444625" cy="1477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678772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General rules</a:t>
            </a:r>
            <a:endParaRPr lang="en-US" dirty="0"/>
          </a:p>
        </p:txBody>
      </p:sp>
      <p:sp>
        <p:nvSpPr>
          <p:cNvPr id="7" name="Content Placeholder 6"/>
          <p:cNvSpPr>
            <a:spLocks noGrp="1"/>
          </p:cNvSpPr>
          <p:nvPr>
            <p:ph idx="1"/>
          </p:nvPr>
        </p:nvSpPr>
        <p:spPr>
          <a:xfrm>
            <a:off x="0" y="2194560"/>
            <a:ext cx="9144000" cy="4663440"/>
          </a:xfrm>
        </p:spPr>
        <p:txBody>
          <a:bodyPr>
            <a:noAutofit/>
          </a:bodyPr>
          <a:lstStyle/>
          <a:p>
            <a:pPr marL="342900" indent="-342900">
              <a:buAutoNum type="arabicPeriod"/>
            </a:pPr>
            <a:r>
              <a:rPr lang="en-US" sz="1800" dirty="0"/>
              <a:t>The “Group or Team Entry Form” and/or the “Single Player Entry Form” is turned to committee by Coach or Assistant coach for each team prior to the first </a:t>
            </a:r>
            <a:r>
              <a:rPr lang="en-US" sz="1800" dirty="0" smtClean="0"/>
              <a:t>game.</a:t>
            </a:r>
            <a:endParaRPr lang="en-US" sz="1800" dirty="0"/>
          </a:p>
          <a:p>
            <a:pPr marL="342900" indent="-342900">
              <a:buFontTx/>
              <a:buAutoNum type="arabicPeriod"/>
            </a:pPr>
            <a:r>
              <a:rPr lang="en-US" sz="1800" dirty="0"/>
              <a:t>Roster modifications may be made up until the end of the first day of the tournament with permission from the tournament committee.</a:t>
            </a:r>
          </a:p>
          <a:p>
            <a:pPr marL="342900" indent="-342900">
              <a:buFont typeface="+mj-lt"/>
              <a:buAutoNum type="arabicPeriod"/>
            </a:pPr>
            <a:r>
              <a:rPr lang="en-US" sz="1800" dirty="0" smtClean="0"/>
              <a:t>Player </a:t>
            </a:r>
            <a:r>
              <a:rPr lang="en-US" sz="1800" dirty="0"/>
              <a:t>ID’s are </a:t>
            </a:r>
            <a:r>
              <a:rPr lang="en-US" sz="1800" dirty="0" smtClean="0"/>
              <a:t>required if other captain request before the game. </a:t>
            </a:r>
            <a:r>
              <a:rPr lang="en-US" sz="1800" dirty="0"/>
              <a:t>The tournament will use the</a:t>
            </a:r>
            <a:r>
              <a:rPr lang="en-US" sz="1800" dirty="0">
                <a:solidFill>
                  <a:srgbClr val="FF0000"/>
                </a:solidFill>
              </a:rPr>
              <a:t> </a:t>
            </a:r>
            <a:r>
              <a:rPr lang="en-US" sz="1800" dirty="0"/>
              <a:t>honor system to speed up check in</a:t>
            </a:r>
            <a:r>
              <a:rPr lang="en-US" sz="1800" dirty="0" smtClean="0"/>
              <a:t>. But </a:t>
            </a:r>
            <a:endParaRPr lang="en-US" sz="1800" dirty="0"/>
          </a:p>
          <a:p>
            <a:pPr marL="342900" indent="-342900">
              <a:buFont typeface="+mj-lt"/>
              <a:buAutoNum type="arabicPeriod"/>
            </a:pPr>
            <a:r>
              <a:rPr lang="en-US" sz="1800" dirty="0" smtClean="0"/>
              <a:t>For youth </a:t>
            </a:r>
            <a:r>
              <a:rPr lang="en-US" sz="1800" smtClean="0"/>
              <a:t>&amp; Sisters Smaller </a:t>
            </a:r>
            <a:r>
              <a:rPr lang="en-US" sz="1800" dirty="0"/>
              <a:t>fields </a:t>
            </a:r>
            <a:r>
              <a:rPr lang="en-US" sz="1800" dirty="0" smtClean="0"/>
              <a:t>(~half </a:t>
            </a:r>
            <a:r>
              <a:rPr lang="en-US" sz="1800" dirty="0"/>
              <a:t>the size of regulation fields or smaller depending on division) will be created for the 7 vs. 7 format. However, full size regulation goals will be used, so goalies are required</a:t>
            </a:r>
            <a:r>
              <a:rPr lang="en-US" sz="1800" dirty="0" smtClean="0"/>
              <a:t>.</a:t>
            </a:r>
            <a:endParaRPr lang="en-US" sz="1800" dirty="0"/>
          </a:p>
        </p:txBody>
      </p:sp>
      <p:pic>
        <p:nvPicPr>
          <p:cNvPr id="10" name="Picture 2" descr="http://galleryplus.ebayimg.com/ws/web/201000294325_1_0_1/1000x1000.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19400" y="991120"/>
            <a:ext cx="821063" cy="8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89297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Rules</a:t>
            </a:r>
            <a:endParaRPr lang="en-US" dirty="0"/>
          </a:p>
        </p:txBody>
      </p:sp>
      <p:sp>
        <p:nvSpPr>
          <p:cNvPr id="3" name="Content Placeholder 2"/>
          <p:cNvSpPr>
            <a:spLocks noGrp="1"/>
          </p:cNvSpPr>
          <p:nvPr>
            <p:ph idx="1"/>
          </p:nvPr>
        </p:nvSpPr>
        <p:spPr>
          <a:xfrm>
            <a:off x="0" y="2057400"/>
            <a:ext cx="9144000" cy="4663440"/>
          </a:xfrm>
        </p:spPr>
        <p:txBody>
          <a:bodyPr>
            <a:noAutofit/>
          </a:bodyPr>
          <a:lstStyle/>
          <a:p>
            <a:pPr marL="342900" indent="-342900">
              <a:buFont typeface="+mj-lt"/>
              <a:buAutoNum type="arabicPeriod" startAt="7"/>
            </a:pPr>
            <a:r>
              <a:rPr lang="en-US" sz="1800" dirty="0" smtClean="0"/>
              <a:t>Tie </a:t>
            </a:r>
            <a:r>
              <a:rPr lang="en-US" sz="1800" dirty="0"/>
              <a:t>breakers are Head to Head and based on goal differential in the pool stage.</a:t>
            </a:r>
          </a:p>
          <a:p>
            <a:pPr marL="342900" indent="-342900">
              <a:buFont typeface="+mj-lt"/>
              <a:buAutoNum type="arabicPeriod" startAt="7"/>
            </a:pPr>
            <a:r>
              <a:rPr lang="en-US" sz="1800" dirty="0"/>
              <a:t>Teams will receive 6 point for a win and 3 point for a tie,  1 point for shutouts and 1 point for each goal scored:   Maximum of 10  points for winning a </a:t>
            </a:r>
            <a:r>
              <a:rPr lang="en-US" sz="1800" dirty="0" smtClean="0"/>
              <a:t>game.</a:t>
            </a:r>
          </a:p>
          <a:p>
            <a:pPr marL="342900" indent="0">
              <a:buNone/>
            </a:pPr>
            <a:r>
              <a:rPr lang="en-US" sz="1800" dirty="0" smtClean="0"/>
              <a:t>Example:</a:t>
            </a:r>
          </a:p>
          <a:p>
            <a:pPr marL="342900" indent="0">
              <a:buNone/>
            </a:pPr>
            <a:r>
              <a:rPr lang="en-US" sz="1800" dirty="0" smtClean="0"/>
              <a:t>Team </a:t>
            </a:r>
            <a:r>
              <a:rPr lang="en-US" sz="1800" dirty="0"/>
              <a:t>A wins over Team B </a:t>
            </a:r>
            <a:r>
              <a:rPr lang="en-US" sz="1800" dirty="0" smtClean="0"/>
              <a:t>    =   </a:t>
            </a:r>
            <a:r>
              <a:rPr lang="en-US" sz="1800" dirty="0"/>
              <a:t>3  -   0   =  </a:t>
            </a:r>
            <a:r>
              <a:rPr lang="en-US" sz="1800" dirty="0" smtClean="0"/>
              <a:t>Team </a:t>
            </a:r>
            <a:r>
              <a:rPr lang="en-US" sz="1800" dirty="0"/>
              <a:t>A with 10 </a:t>
            </a:r>
            <a:r>
              <a:rPr lang="en-US" sz="1800" dirty="0" smtClean="0"/>
              <a:t>pts.</a:t>
            </a:r>
          </a:p>
          <a:p>
            <a:pPr marL="342900" indent="0">
              <a:buNone/>
            </a:pPr>
            <a:r>
              <a:rPr lang="en-US" sz="1800" dirty="0" smtClean="0"/>
              <a:t>Team </a:t>
            </a:r>
            <a:r>
              <a:rPr lang="en-US" sz="1800" dirty="0"/>
              <a:t>A =   6 </a:t>
            </a:r>
            <a:r>
              <a:rPr lang="en-US" sz="1800" dirty="0" smtClean="0"/>
              <a:t>pts. </a:t>
            </a:r>
            <a:r>
              <a:rPr lang="en-US" sz="1800" dirty="0"/>
              <a:t>for the win + 1 </a:t>
            </a:r>
            <a:r>
              <a:rPr lang="en-US" sz="1800" dirty="0" smtClean="0"/>
              <a:t>pt. for </a:t>
            </a:r>
            <a:r>
              <a:rPr lang="en-US" sz="1800" dirty="0"/>
              <a:t>the shut out + 3 </a:t>
            </a:r>
            <a:r>
              <a:rPr lang="en-US" sz="1800" dirty="0" smtClean="0"/>
              <a:t>pts. for 3 goals</a:t>
            </a:r>
            <a:endParaRPr lang="en-US" sz="1800" dirty="0"/>
          </a:p>
          <a:p>
            <a:pPr marL="342900" indent="-342900">
              <a:buFont typeface="+mj-lt"/>
              <a:buAutoNum type="arabicPeriod" startAt="9"/>
            </a:pPr>
            <a:r>
              <a:rPr lang="en-US" sz="1800" dirty="0"/>
              <a:t>There is no protesting of games “Period” once games are over.</a:t>
            </a:r>
          </a:p>
          <a:p>
            <a:pPr marL="342900" indent="-342900">
              <a:buAutoNum type="arabicPeriod" startAt="9"/>
            </a:pPr>
            <a:r>
              <a:rPr lang="en-US" sz="1800" dirty="0" smtClean="0"/>
              <a:t> Medals </a:t>
            </a:r>
            <a:r>
              <a:rPr lang="en-US" sz="1800" dirty="0"/>
              <a:t>will be </a:t>
            </a:r>
            <a:r>
              <a:rPr lang="en-US" sz="1800" dirty="0" smtClean="0"/>
              <a:t>awarded </a:t>
            </a:r>
            <a:r>
              <a:rPr lang="en-US" sz="1800" dirty="0"/>
              <a:t>to the championship winners and the runner ups</a:t>
            </a:r>
            <a:r>
              <a:rPr lang="en-US" sz="1800" dirty="0" smtClean="0"/>
              <a:t>.</a:t>
            </a:r>
          </a:p>
          <a:p>
            <a:pPr marL="342900" indent="-342900">
              <a:buAutoNum type="arabicPeriod" startAt="9"/>
            </a:pPr>
            <a:r>
              <a:rPr lang="en-US" sz="1800" dirty="0"/>
              <a:t> </a:t>
            </a:r>
            <a:r>
              <a:rPr lang="en-US" sz="1800" dirty="0" smtClean="0"/>
              <a:t>Penalty Kicks from the mark will decide tiebreakers -  committee oversight </a:t>
            </a:r>
            <a:endParaRPr lang="en-US" sz="1800" dirty="0"/>
          </a:p>
          <a:p>
            <a:endParaRPr lang="en-US" sz="1800" dirty="0"/>
          </a:p>
        </p:txBody>
      </p:sp>
      <p:pic>
        <p:nvPicPr>
          <p:cNvPr id="7" name="Picture 2" descr="http://galleryplus.ebayimg.com/ws/web/201000294325_1_0_1/1000x10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991120"/>
            <a:ext cx="821063" cy="8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3167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Team Rules</a:t>
            </a:r>
            <a:endParaRPr lang="en-US" dirty="0"/>
          </a:p>
        </p:txBody>
      </p:sp>
      <p:sp>
        <p:nvSpPr>
          <p:cNvPr id="7" name="Content Placeholder 6"/>
          <p:cNvSpPr>
            <a:spLocks noGrp="1"/>
          </p:cNvSpPr>
          <p:nvPr>
            <p:ph idx="1"/>
          </p:nvPr>
        </p:nvSpPr>
        <p:spPr>
          <a:xfrm>
            <a:off x="0" y="2194560"/>
            <a:ext cx="9144000" cy="4663440"/>
          </a:xfrm>
        </p:spPr>
        <p:txBody>
          <a:bodyPr>
            <a:noAutofit/>
          </a:bodyPr>
          <a:lstStyle/>
          <a:p>
            <a:pPr marL="342900" indent="-342900">
              <a:buFont typeface="+mj-lt"/>
              <a:buAutoNum type="arabicPeriod"/>
            </a:pPr>
            <a:r>
              <a:rPr lang="en-US" sz="1700" dirty="0"/>
              <a:t>Please arrive at least 15 minutes prior to your scheduled game.</a:t>
            </a:r>
          </a:p>
          <a:p>
            <a:pPr marL="342900" indent="-342900">
              <a:buFont typeface="+mj-lt"/>
              <a:buAutoNum type="arabicPeriod"/>
            </a:pPr>
            <a:r>
              <a:rPr lang="en-US" sz="1700" dirty="0"/>
              <a:t>Players can play in the age older divisions but cannot play in the younger divisions. Example: U14 can play with over 30 year old Pool, but 30 year old can’t play with U14 Pool.</a:t>
            </a:r>
          </a:p>
          <a:p>
            <a:pPr marL="342900" indent="-342900">
              <a:buFont typeface="+mj-lt"/>
              <a:buAutoNum type="arabicPeriod"/>
            </a:pPr>
            <a:r>
              <a:rPr lang="en-US" sz="1700" dirty="0"/>
              <a:t>A limited number of underage players can </a:t>
            </a:r>
            <a:r>
              <a:rPr lang="en-US" sz="1700" dirty="0" smtClean="0"/>
              <a:t>play in </a:t>
            </a:r>
            <a:r>
              <a:rPr lang="en-US" sz="1700" dirty="0"/>
              <a:t>the older divisions. The committee will decide on a case by case situation.</a:t>
            </a:r>
            <a:endParaRPr lang="en-US" sz="1700" strike="sngStrike" dirty="0"/>
          </a:p>
          <a:p>
            <a:pPr marL="342900" indent="-342900">
              <a:buFont typeface="+mj-lt"/>
              <a:buAutoNum type="arabicPeriod"/>
            </a:pPr>
            <a:r>
              <a:rPr lang="en-US" sz="1700" dirty="0"/>
              <a:t>Up to 2 younger players can join the above 30 teams.</a:t>
            </a:r>
            <a:endParaRPr lang="en-US" sz="1700" strike="sngStrike" dirty="0">
              <a:solidFill>
                <a:srgbClr val="FF0000"/>
              </a:solidFill>
            </a:endParaRPr>
          </a:p>
          <a:p>
            <a:pPr marL="342900" indent="-342900">
              <a:buFont typeface="+mj-lt"/>
              <a:buAutoNum type="arabicPeriod"/>
            </a:pPr>
            <a:r>
              <a:rPr lang="en-US" sz="1700" dirty="0"/>
              <a:t>Younger players age 12 and under will need tournament chairman/committee and parental</a:t>
            </a:r>
            <a:r>
              <a:rPr lang="en-US" sz="1700" strike="sngStrike" dirty="0"/>
              <a:t> </a:t>
            </a:r>
            <a:r>
              <a:rPr lang="en-US" sz="1700" dirty="0"/>
              <a:t>approval to play in the divisions</a:t>
            </a:r>
            <a:r>
              <a:rPr lang="en-US" sz="1700" dirty="0">
                <a:solidFill>
                  <a:srgbClr val="FF0000"/>
                </a:solidFill>
              </a:rPr>
              <a:t> </a:t>
            </a:r>
            <a:r>
              <a:rPr lang="en-US" sz="1700" dirty="0"/>
              <a:t>above U14. This is not recommended, but it is a committee</a:t>
            </a:r>
            <a:r>
              <a:rPr lang="en-US" sz="1700" dirty="0">
                <a:solidFill>
                  <a:srgbClr val="FF0000"/>
                </a:solidFill>
              </a:rPr>
              <a:t> </a:t>
            </a:r>
            <a:r>
              <a:rPr lang="en-US" sz="1700" dirty="0"/>
              <a:t>decision based on size and skill of player.</a:t>
            </a:r>
          </a:p>
          <a:p>
            <a:pPr marL="342900" indent="-342900">
              <a:buFont typeface="+mj-lt"/>
              <a:buAutoNum type="arabicPeriod"/>
            </a:pPr>
            <a:r>
              <a:rPr lang="en-US" sz="1700" dirty="0"/>
              <a:t>Shin guards are required</a:t>
            </a:r>
            <a:r>
              <a:rPr lang="en-US" sz="1700" dirty="0">
                <a:solidFill>
                  <a:srgbClr val="FF0000"/>
                </a:solidFill>
              </a:rPr>
              <a:t> </a:t>
            </a:r>
            <a:r>
              <a:rPr lang="en-US" sz="1700" dirty="0"/>
              <a:t>for all players.</a:t>
            </a:r>
            <a:endParaRPr lang="en-US" sz="1700" strike="sngStrike" dirty="0">
              <a:solidFill>
                <a:srgbClr val="FF0000"/>
              </a:solidFill>
            </a:endParaRPr>
          </a:p>
          <a:p>
            <a:pPr marL="342900" indent="-342900">
              <a:buFont typeface="+mj-lt"/>
              <a:buAutoNum type="arabicPeriod"/>
            </a:pPr>
            <a:r>
              <a:rPr lang="en-US" sz="1700" dirty="0"/>
              <a:t>Black shorts and soccer cleats, turf cleats or running shoes with good traction are recommended for your safety.</a:t>
            </a:r>
          </a:p>
          <a:p>
            <a:pPr marL="342900" indent="-342900">
              <a:buFont typeface="+mj-lt"/>
              <a:buAutoNum type="arabicPeriod"/>
            </a:pPr>
            <a:r>
              <a:rPr lang="en-US" sz="1700" dirty="0"/>
              <a:t>Keepers must wear a different color jersey than that worn by the field </a:t>
            </a:r>
            <a:r>
              <a:rPr lang="en-US" sz="1700" dirty="0" smtClean="0"/>
              <a:t>players.</a:t>
            </a:r>
            <a:endParaRPr lang="en-US" sz="1700" dirty="0"/>
          </a:p>
        </p:txBody>
      </p:sp>
      <p:pic>
        <p:nvPicPr>
          <p:cNvPr id="9" name="Picture 2" descr="http://galleryplus.ebayimg.com/ws/web/201000294325_1_0_1/1000x10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991120"/>
            <a:ext cx="821063" cy="8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3199270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Referee rules</a:t>
            </a:r>
            <a:endParaRPr lang="en-US" dirty="0"/>
          </a:p>
        </p:txBody>
      </p:sp>
      <p:sp>
        <p:nvSpPr>
          <p:cNvPr id="3" name="Content Placeholder 2"/>
          <p:cNvSpPr>
            <a:spLocks noGrp="1"/>
          </p:cNvSpPr>
          <p:nvPr>
            <p:ph idx="1"/>
          </p:nvPr>
        </p:nvSpPr>
        <p:spPr>
          <a:xfrm>
            <a:off x="0" y="1981200"/>
            <a:ext cx="9144000" cy="4663440"/>
          </a:xfrm>
        </p:spPr>
        <p:txBody>
          <a:bodyPr>
            <a:normAutofit/>
          </a:bodyPr>
          <a:lstStyle/>
          <a:p>
            <a:pPr marL="342900" indent="-342900">
              <a:buFont typeface="+mj-lt"/>
              <a:buAutoNum type="arabicPeriod"/>
            </a:pPr>
            <a:r>
              <a:rPr lang="en-US" sz="1800" dirty="0"/>
              <a:t>Referees will follow the FIFA Laws of the game and USSF Guide to </a:t>
            </a:r>
            <a:r>
              <a:rPr lang="en-US" sz="1800" dirty="0" smtClean="0"/>
              <a:t>Referees. When not possible, </a:t>
            </a:r>
            <a:r>
              <a:rPr lang="en-US" sz="1800" dirty="0"/>
              <a:t>“common sense” is </a:t>
            </a:r>
            <a:r>
              <a:rPr lang="en-US" sz="1800" dirty="0" smtClean="0"/>
              <a:t>the best </a:t>
            </a:r>
            <a:r>
              <a:rPr lang="en-US" sz="1800" dirty="0"/>
              <a:t>law.</a:t>
            </a:r>
          </a:p>
          <a:p>
            <a:pPr marL="342900" indent="-342900">
              <a:buFont typeface="+mj-lt"/>
              <a:buAutoNum type="arabicPeriod"/>
            </a:pPr>
            <a:r>
              <a:rPr lang="en-US" sz="1800" dirty="0"/>
              <a:t>Teams must have a minimum of 5 players prior to the start of a game or risk forfeiting.</a:t>
            </a:r>
          </a:p>
          <a:p>
            <a:pPr marL="342900" indent="-342900">
              <a:buFont typeface="+mj-lt"/>
              <a:buAutoNum type="arabicPeriod"/>
            </a:pPr>
            <a:r>
              <a:rPr lang="en-US" sz="1800" dirty="0"/>
              <a:t>Prior to the game, referee must check to ensure players have shin guards.</a:t>
            </a:r>
          </a:p>
          <a:p>
            <a:pPr marL="342900" indent="-342900">
              <a:buFont typeface="+mj-lt"/>
              <a:buAutoNum type="arabicPeriod"/>
            </a:pPr>
            <a:r>
              <a:rPr lang="en-US" sz="1800" dirty="0"/>
              <a:t>A minimum of two referees per game is anticipated. We will try our best to have two Assistant referees for touchline and one Center experienced referee to run the diagonal system of play.</a:t>
            </a:r>
          </a:p>
          <a:p>
            <a:pPr marL="342900" indent="-342900">
              <a:buFont typeface="+mj-lt"/>
              <a:buAutoNum type="arabicPeriod"/>
            </a:pPr>
            <a:r>
              <a:rPr lang="en-US" sz="1800" dirty="0"/>
              <a:t>Offside FIFA Law 11 will be enforced to the best of the Referee’s </a:t>
            </a:r>
            <a:r>
              <a:rPr lang="en-US" sz="1800" dirty="0" smtClean="0"/>
              <a:t>ability or</a:t>
            </a:r>
          </a:p>
          <a:p>
            <a:pPr marL="0" indent="0">
              <a:buNone/>
            </a:pPr>
            <a:r>
              <a:rPr lang="en-US" sz="1800" dirty="0">
                <a:solidFill>
                  <a:srgbClr val="FF0000"/>
                </a:solidFill>
              </a:rPr>
              <a:t> </a:t>
            </a:r>
            <a:r>
              <a:rPr lang="en-US" sz="1800" dirty="0" smtClean="0">
                <a:solidFill>
                  <a:srgbClr val="FF0000"/>
                </a:solidFill>
              </a:rPr>
              <a:t>     </a:t>
            </a:r>
            <a:r>
              <a:rPr lang="en-US" sz="1800" dirty="0" smtClean="0"/>
              <a:t>not used depending on committee and referee crew.</a:t>
            </a:r>
            <a:endParaRPr lang="en-US" sz="1800" dirty="0"/>
          </a:p>
          <a:p>
            <a:pPr marL="0" indent="0">
              <a:buNone/>
            </a:pPr>
            <a:r>
              <a:rPr lang="en-US" sz="1800" dirty="0" smtClean="0"/>
              <a:t>6. The </a:t>
            </a:r>
            <a:r>
              <a:rPr lang="en-US" sz="1800" dirty="0"/>
              <a:t>home team will kickoff and visitors will defend </a:t>
            </a:r>
            <a:r>
              <a:rPr lang="en-US" sz="1800" dirty="0" smtClean="0"/>
              <a:t>at the </a:t>
            </a:r>
            <a:r>
              <a:rPr lang="en-US" sz="1800" dirty="0"/>
              <a:t>start of </a:t>
            </a:r>
            <a:r>
              <a:rPr lang="en-US" sz="1800" dirty="0" smtClean="0"/>
              <a:t>the game. The teams will switch </a:t>
            </a:r>
            <a:r>
              <a:rPr lang="en-US" sz="1800" dirty="0"/>
              <a:t>sides </a:t>
            </a:r>
            <a:r>
              <a:rPr lang="en-US" sz="1800" dirty="0" smtClean="0"/>
              <a:t>at the start of the second half and the visitors will kickoff. This is to speed up the pool play. The Championship games will be conducted with the toss of a coin.</a:t>
            </a:r>
            <a:endParaRPr lang="en-US" sz="1800" dirty="0"/>
          </a:p>
        </p:txBody>
      </p:sp>
      <p:pic>
        <p:nvPicPr>
          <p:cNvPr id="8" name="Picture 2" descr="http://galleryplus.ebayimg.com/ws/web/201000294325_1_0_1/1000x10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991120"/>
            <a:ext cx="821063" cy="8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5283971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Referee rules</a:t>
            </a:r>
          </a:p>
        </p:txBody>
      </p:sp>
      <p:sp>
        <p:nvSpPr>
          <p:cNvPr id="3" name="Content Placeholder 2"/>
          <p:cNvSpPr>
            <a:spLocks noGrp="1"/>
          </p:cNvSpPr>
          <p:nvPr>
            <p:ph idx="1"/>
          </p:nvPr>
        </p:nvSpPr>
        <p:spPr>
          <a:xfrm>
            <a:off x="0" y="2194560"/>
            <a:ext cx="9144000" cy="4663440"/>
          </a:xfrm>
        </p:spPr>
        <p:txBody>
          <a:bodyPr>
            <a:noAutofit/>
          </a:bodyPr>
          <a:lstStyle/>
          <a:p>
            <a:pPr marL="342900" indent="-342900">
              <a:buFont typeface="+mj-lt"/>
              <a:buAutoNum type="arabicPeriod" startAt="7"/>
            </a:pPr>
            <a:r>
              <a:rPr lang="en-US" sz="1800" dirty="0" smtClean="0"/>
              <a:t>The </a:t>
            </a:r>
            <a:r>
              <a:rPr lang="en-US" sz="1800" dirty="0"/>
              <a:t>Championship game will have an experienced 3 person referee crew.</a:t>
            </a:r>
          </a:p>
          <a:p>
            <a:pPr marL="342900" indent="-342900">
              <a:buFont typeface="+mj-lt"/>
              <a:buAutoNum type="arabicPeriod" startAt="7"/>
            </a:pPr>
            <a:r>
              <a:rPr lang="en-US" sz="1800" dirty="0"/>
              <a:t>Duration of the match will be 40 - 50 minutes (20 - 25 minute half) in the pool play based on the number of teams entering the tournament.</a:t>
            </a:r>
          </a:p>
          <a:p>
            <a:pPr marL="342900" indent="-342900">
              <a:buFont typeface="+mj-lt"/>
              <a:buAutoNum type="arabicPeriod" startAt="7"/>
            </a:pPr>
            <a:r>
              <a:rPr lang="en-US" sz="1800" dirty="0"/>
              <a:t>Halftime break is 5 to 10 min depending on the schedule and time.</a:t>
            </a:r>
          </a:p>
          <a:p>
            <a:pPr marL="342900" indent="-342900">
              <a:buFont typeface="+mj-lt"/>
              <a:buAutoNum type="arabicPeriod" startAt="7"/>
            </a:pPr>
            <a:r>
              <a:rPr lang="en-US" sz="1800" dirty="0"/>
              <a:t>Championship games will be 50 - 70 minutes (25 - 35 min half) at maximum</a:t>
            </a:r>
          </a:p>
          <a:p>
            <a:pPr marL="342900" indent="-342900">
              <a:buFont typeface="+mj-lt"/>
              <a:buAutoNum type="arabicPeriod" startAt="7"/>
            </a:pPr>
            <a:r>
              <a:rPr lang="en-US" sz="1800" dirty="0"/>
              <a:t>Free substitutions </a:t>
            </a:r>
            <a:r>
              <a:rPr lang="en-US" sz="1800" dirty="0" smtClean="0"/>
              <a:t>are allowed once the </a:t>
            </a:r>
            <a:r>
              <a:rPr lang="en-US" sz="1800" dirty="0"/>
              <a:t>referee is notified and waives player on and off the </a:t>
            </a:r>
            <a:r>
              <a:rPr lang="en-US" sz="1800" dirty="0" smtClean="0"/>
              <a:t>field.</a:t>
            </a:r>
            <a:endParaRPr lang="en-US" sz="1800" dirty="0" smtClean="0">
              <a:solidFill>
                <a:srgbClr val="FF0000"/>
              </a:solidFill>
            </a:endParaRPr>
          </a:p>
          <a:p>
            <a:pPr marL="342900" indent="-342900">
              <a:buFont typeface="+mj-lt"/>
              <a:buAutoNum type="arabicPeriod" startAt="7"/>
            </a:pPr>
            <a:r>
              <a:rPr lang="en-US" sz="1800" dirty="0" smtClean="0"/>
              <a:t>Substitution </a:t>
            </a:r>
            <a:r>
              <a:rPr lang="en-US" sz="1800" dirty="0"/>
              <a:t>are </a:t>
            </a:r>
            <a:r>
              <a:rPr lang="en-US" sz="1800" dirty="0" smtClean="0"/>
              <a:t>allowed at </a:t>
            </a:r>
            <a:r>
              <a:rPr lang="en-US" sz="1800" dirty="0"/>
              <a:t>anytime the ball is stopped </a:t>
            </a:r>
            <a:r>
              <a:rPr lang="en-US" sz="1800" dirty="0" smtClean="0"/>
              <a:t>during the </a:t>
            </a:r>
            <a:r>
              <a:rPr lang="en-US" sz="1800" dirty="0"/>
              <a:t>8 restarts in soccer or injury</a:t>
            </a:r>
            <a:r>
              <a:rPr lang="en-US" sz="1800" dirty="0" smtClean="0"/>
              <a:t>.</a:t>
            </a:r>
          </a:p>
          <a:p>
            <a:pPr marL="342900" indent="-342900">
              <a:buFont typeface="+mj-lt"/>
              <a:buAutoNum type="arabicPeriod" startAt="7"/>
            </a:pPr>
            <a:r>
              <a:rPr lang="en-US" sz="1800" dirty="0"/>
              <a:t> </a:t>
            </a:r>
            <a:r>
              <a:rPr lang="en-US" sz="1800" dirty="0" smtClean="0"/>
              <a:t>Keepers should have different jersey than field players.</a:t>
            </a:r>
            <a:endParaRPr lang="en-US" sz="1800" dirty="0"/>
          </a:p>
        </p:txBody>
      </p:sp>
      <p:pic>
        <p:nvPicPr>
          <p:cNvPr id="5" name="Picture 2" descr="http://galleryplus.ebayimg.com/ws/web/201000294325_1_0_1/1000x10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991120"/>
            <a:ext cx="821063" cy="8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03589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Organizer Rules</a:t>
            </a:r>
            <a:endParaRPr lang="en-US" dirty="0"/>
          </a:p>
        </p:txBody>
      </p:sp>
      <p:sp>
        <p:nvSpPr>
          <p:cNvPr id="3" name="Content Placeholder 2"/>
          <p:cNvSpPr>
            <a:spLocks noGrp="1"/>
          </p:cNvSpPr>
          <p:nvPr>
            <p:ph idx="1"/>
          </p:nvPr>
        </p:nvSpPr>
        <p:spPr>
          <a:xfrm>
            <a:off x="0" y="2194560"/>
            <a:ext cx="9144000" cy="4663440"/>
          </a:xfrm>
        </p:spPr>
        <p:txBody>
          <a:bodyPr>
            <a:noAutofit/>
          </a:bodyPr>
          <a:lstStyle/>
          <a:p>
            <a:pPr marL="342900" indent="-342900">
              <a:buFont typeface="+mj-lt"/>
              <a:buAutoNum type="arabicPeriod"/>
            </a:pPr>
            <a:r>
              <a:rPr lang="en-US" sz="1700" dirty="0"/>
              <a:t>Rules that are not posted on the website, will be up to the tournament organizers to decide on during the tournament. It is also up to the discretion of the committee to change and/or modify rules if </a:t>
            </a:r>
            <a:r>
              <a:rPr lang="en-US" sz="1700" dirty="0" smtClean="0"/>
              <a:t>necessary.</a:t>
            </a:r>
            <a:endParaRPr lang="en-US" sz="1700" dirty="0"/>
          </a:p>
          <a:p>
            <a:pPr marL="342900" indent="-342900">
              <a:buFont typeface="+mj-lt"/>
              <a:buAutoNum type="arabicPeriod"/>
            </a:pPr>
            <a:r>
              <a:rPr lang="en-US" sz="1700" dirty="0"/>
              <a:t>A minimum of four T-shirt colors will be used to assure teams in the pool can be differentiated on the </a:t>
            </a:r>
            <a:r>
              <a:rPr lang="en-US" sz="1700" dirty="0" smtClean="0"/>
              <a:t>fields.</a:t>
            </a:r>
            <a:endParaRPr lang="en-US" sz="1700" dirty="0"/>
          </a:p>
          <a:p>
            <a:pPr marL="342900" indent="-342900">
              <a:buFont typeface="+mj-lt"/>
              <a:buAutoNum type="arabicPeriod"/>
            </a:pPr>
            <a:r>
              <a:rPr lang="en-US" sz="1700" dirty="0"/>
              <a:t>Pennies (provided by the Tournament) may be used if two teams have the same T-shirt </a:t>
            </a:r>
            <a:r>
              <a:rPr lang="en-US" sz="1700" dirty="0" smtClean="0"/>
              <a:t>color. </a:t>
            </a:r>
            <a:endParaRPr lang="en-US" sz="1700" dirty="0"/>
          </a:p>
          <a:p>
            <a:pPr marL="342900" indent="-342900">
              <a:buFont typeface="+mj-lt"/>
              <a:buAutoNum type="arabicPeriod"/>
            </a:pPr>
            <a:r>
              <a:rPr lang="en-US" sz="1700" dirty="0"/>
              <a:t>Three to four team pools will be created to play within competitive level and age </a:t>
            </a:r>
            <a:r>
              <a:rPr lang="en-US" sz="1700" dirty="0" smtClean="0"/>
              <a:t>divisions.</a:t>
            </a:r>
            <a:endParaRPr lang="en-US" sz="1700" dirty="0"/>
          </a:p>
          <a:p>
            <a:pPr marL="342900" indent="-342900">
              <a:buFont typeface="+mj-lt"/>
              <a:buAutoNum type="arabicPeriod"/>
            </a:pPr>
            <a:r>
              <a:rPr lang="en-US" sz="1700" dirty="0"/>
              <a:t>Depending on the number of teams and players in a given division, the tournament chairman and committee may modify format from 7 vs. 7 </a:t>
            </a:r>
            <a:r>
              <a:rPr lang="en-US" sz="1700" dirty="0" smtClean="0"/>
              <a:t>but unlikely.</a:t>
            </a:r>
          </a:p>
          <a:p>
            <a:pPr marL="342900" indent="-342900">
              <a:buFont typeface="+mj-lt"/>
              <a:buAutoNum type="arabicPeriod"/>
            </a:pPr>
            <a:r>
              <a:rPr lang="en-US" sz="1700" dirty="0" smtClean="0"/>
              <a:t>Depending </a:t>
            </a:r>
            <a:r>
              <a:rPr lang="en-US" sz="1700" dirty="0"/>
              <a:t>on the number of teams and players, the tournament chairman and committee will determine the pools and </a:t>
            </a:r>
            <a:r>
              <a:rPr lang="en-US" sz="1700" dirty="0" smtClean="0"/>
              <a:t>groups.</a:t>
            </a:r>
            <a:endParaRPr lang="en-US" sz="1700" dirty="0"/>
          </a:p>
          <a:p>
            <a:pPr marL="342900" indent="-342900">
              <a:buFont typeface="+mj-lt"/>
              <a:buAutoNum type="arabicPeriod"/>
            </a:pPr>
            <a:r>
              <a:rPr lang="en-US" sz="1700" dirty="0"/>
              <a:t>The groups and pools will be balanced based on age and competitive levels and the committee will do its best to set a fair standard at all times for the </a:t>
            </a:r>
            <a:r>
              <a:rPr lang="en-US" sz="1700" dirty="0" smtClean="0"/>
              <a:t>tournament.</a:t>
            </a:r>
            <a:endParaRPr lang="en-US" sz="1700" dirty="0"/>
          </a:p>
        </p:txBody>
      </p:sp>
      <p:pic>
        <p:nvPicPr>
          <p:cNvPr id="8" name="Picture 2" descr="http://galleryplus.ebayimg.com/ws/web/201000294325_1_0_1/1000x10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991120"/>
            <a:ext cx="821063" cy="8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7303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Frequently Asked Questions (FAQ)</a:t>
            </a:r>
            <a:endParaRPr lang="en-US" dirty="0"/>
          </a:p>
        </p:txBody>
      </p:sp>
      <p:sp>
        <p:nvSpPr>
          <p:cNvPr id="3" name="Content Placeholder 2"/>
          <p:cNvSpPr>
            <a:spLocks noGrp="1"/>
          </p:cNvSpPr>
          <p:nvPr>
            <p:ph idx="1"/>
          </p:nvPr>
        </p:nvSpPr>
        <p:spPr>
          <a:xfrm>
            <a:off x="0" y="2194560"/>
            <a:ext cx="9144000" cy="4663440"/>
          </a:xfrm>
        </p:spPr>
        <p:txBody>
          <a:bodyPr>
            <a:normAutofit/>
          </a:bodyPr>
          <a:lstStyle/>
          <a:p>
            <a:r>
              <a:rPr lang="en-US" sz="1800" dirty="0" smtClean="0"/>
              <a:t>Are sisters required to wear Hijab?</a:t>
            </a:r>
          </a:p>
          <a:p>
            <a:pPr lvl="1"/>
            <a:r>
              <a:rPr lang="en-US" sz="1800" dirty="0"/>
              <a:t>Sisters games will be played at a different time than the Brothers </a:t>
            </a:r>
            <a:r>
              <a:rPr lang="en-US" sz="1800" dirty="0" smtClean="0"/>
              <a:t>games. If sisters do not normally wear hijab, they are welcome to still participate without hijab. For sisters that do wear hijab, it is recommended for them to wear hijab because it is an outdoor public venue. </a:t>
            </a:r>
          </a:p>
          <a:p>
            <a:pPr lvl="1"/>
            <a:r>
              <a:rPr lang="en-US" sz="1800" dirty="0" smtClean="0"/>
              <a:t>No shorts please, sweats or yoga type with long shirts over body</a:t>
            </a:r>
          </a:p>
          <a:p>
            <a:pPr lvl="1"/>
            <a:endParaRPr lang="en-US" sz="1800" dirty="0" smtClean="0"/>
          </a:p>
        </p:txBody>
      </p:sp>
      <p:pic>
        <p:nvPicPr>
          <p:cNvPr id="5" name="Picture 2" descr="http://galleryplus.ebayimg.com/ws/web/201000294325_1_0_1/1000x1000.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19400" y="991120"/>
            <a:ext cx="821063" cy="83953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13098910"/>
      </p:ext>
    </p:extLst>
  </p:cSld>
  <p:clrMapOvr>
    <a:masterClrMapping/>
  </p:clrMapOvr>
  <p:timing>
    <p:tnLst>
      <p:par>
        <p:cTn id="1" dur="indefinite" restart="never" nodeType="tmRoot"/>
      </p:par>
    </p:tnLst>
  </p:timing>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C4220D"/>
      </a:accent1>
      <a:accent2>
        <a:srgbClr val="EB7712"/>
      </a:accent2>
      <a:accent3>
        <a:srgbClr val="ECBD31"/>
      </a:accent3>
      <a:accent4>
        <a:srgbClr val="92CE4A"/>
      </a:accent4>
      <a:accent5>
        <a:srgbClr val="50CFB4"/>
      </a:accent5>
      <a:accent6>
        <a:srgbClr val="0D8EC5"/>
      </a:accent6>
      <a:hlink>
        <a:srgbClr val="EA5A0C"/>
      </a:hlink>
      <a:folHlink>
        <a:srgbClr val="F09D3A"/>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FE1EB5C7-81A8-4CBA-AE6E-B3BF73DC389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Vapor Trail</Template>
  <TotalTime>4714</TotalTime>
  <Words>1021</Words>
  <Application>Microsoft Office PowerPoint</Application>
  <PresentationFormat>On-screen Show (4:3)</PresentationFormat>
  <Paragraphs>54</Paragraphs>
  <Slides>8</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Century Gothic</vt:lpstr>
      <vt:lpstr>Vapor Trail</vt:lpstr>
      <vt:lpstr>Joint Masjid Soccer Tournament Rules</vt:lpstr>
      <vt:lpstr>General rules</vt:lpstr>
      <vt:lpstr>General Rules</vt:lpstr>
      <vt:lpstr>Team Rules</vt:lpstr>
      <vt:lpstr>Referee rules</vt:lpstr>
      <vt:lpstr>Referee rules</vt:lpstr>
      <vt:lpstr>Organizer Rules</vt:lpstr>
      <vt:lpstr>Frequently Asked Questions (FAQ)</vt:lpstr>
    </vt:vector>
  </TitlesOfParts>
  <Company>Northrop Grumman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Zayyad, Samir A (AS)</dc:creator>
  <cp:lastModifiedBy>Dawar</cp:lastModifiedBy>
  <cp:revision>127</cp:revision>
  <dcterms:created xsi:type="dcterms:W3CDTF">2014-07-19T00:24:26Z</dcterms:created>
  <dcterms:modified xsi:type="dcterms:W3CDTF">2017-12-16T01:39:37Z</dcterms:modified>
</cp:coreProperties>
</file>